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
      <p:font typeface="Work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BEE1AA8-0FD4-49AD-9737-F8EA8D9219B4}">
  <a:tblStyle styleId="{DBEE1AA8-0FD4-49AD-9737-F8EA8D9219B4}"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54925FF-7D34-4518-AFFD-7D5E19C637D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8" Type="http://schemas.openxmlformats.org/officeDocument/2006/relationships/font" Target="fonts/WorkSans-regular.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WorkSans-boldItalic.fntdata"/><Relationship Id="rId30" Type="http://schemas.openxmlformats.org/officeDocument/2006/relationships/font" Target="fonts/WorkSans-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3d7d05e2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3d7d05e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55640a8c2a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55640a8c2a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55640a8c2a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55640a8c2a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55640a8c2a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55640a8c2a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55640a8c2a_0_2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55640a8c2a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United States Constitution</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471000" y="2681250"/>
            <a:ext cx="8643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Preamble</a:t>
            </a:r>
            <a:endParaRPr sz="1100">
              <a:solidFill>
                <a:schemeClr val="dk1"/>
              </a:solidFill>
              <a:latin typeface="Inter"/>
              <a:ea typeface="Inter"/>
              <a:cs typeface="Inter"/>
              <a:sym typeface="Inter"/>
            </a:endParaRPr>
          </a:p>
        </p:txBody>
      </p:sp>
      <p:sp>
        <p:nvSpPr>
          <p:cNvPr id="149" name="Google Shape;149;p37"/>
          <p:cNvSpPr txBox="1"/>
          <p:nvPr/>
        </p:nvSpPr>
        <p:spPr>
          <a:xfrm>
            <a:off x="670050" y="867888"/>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50" name="Google Shape;150;p37"/>
          <p:cNvSpPr txBox="1"/>
          <p:nvPr/>
        </p:nvSpPr>
        <p:spPr>
          <a:xfrm>
            <a:off x="411275" y="1735625"/>
            <a:ext cx="5342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Constitution is separated into an introduction (the _____________), then _______ different articles, each pertaining to a different aspect of government.</a:t>
            </a:r>
            <a:endParaRPr sz="1100">
              <a:solidFill>
                <a:schemeClr val="dk1"/>
              </a:solidFill>
              <a:latin typeface="Inter"/>
              <a:ea typeface="Inter"/>
              <a:cs typeface="Inter"/>
              <a:sym typeface="Inter"/>
            </a:endParaRPr>
          </a:p>
        </p:txBody>
      </p:sp>
      <p:sp>
        <p:nvSpPr>
          <p:cNvPr id="151" name="Google Shape;151;p37"/>
          <p:cNvSpPr txBox="1"/>
          <p:nvPr/>
        </p:nvSpPr>
        <p:spPr>
          <a:xfrm>
            <a:off x="2412113" y="1232900"/>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The U.S _____________________</a:t>
            </a:r>
            <a:endParaRPr b="1" sz="1200">
              <a:solidFill>
                <a:schemeClr val="dk1"/>
              </a:solidFill>
              <a:latin typeface="Inter"/>
              <a:ea typeface="Inter"/>
              <a:cs typeface="Inter"/>
              <a:sym typeface="Inter"/>
            </a:endParaRPr>
          </a:p>
        </p:txBody>
      </p:sp>
      <p:sp>
        <p:nvSpPr>
          <p:cNvPr id="152" name="Google Shape;152;p37"/>
          <p:cNvSpPr txBox="1"/>
          <p:nvPr/>
        </p:nvSpPr>
        <p:spPr>
          <a:xfrm>
            <a:off x="2161525" y="4300225"/>
            <a:ext cx="33186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Article I created a Congress with _______ parts, the House of Representatives and the ________.</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53" name="Google Shape;153;p37"/>
          <p:cNvSpPr txBox="1"/>
          <p:nvPr/>
        </p:nvSpPr>
        <p:spPr>
          <a:xfrm>
            <a:off x="937300" y="7020525"/>
            <a:ext cx="61053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President is the Commander in Chief of the ____________, they nominate ambassadors and Supreme Court Judges, and make __________ with foreign nations. They also oversee many _________________ departments such as the Justice, Energy, and State Departments.</a:t>
            </a:r>
            <a:endParaRPr sz="1100">
              <a:solidFill>
                <a:schemeClr val="dk1"/>
              </a:solidFill>
              <a:latin typeface="Inter"/>
              <a:ea typeface="Inter"/>
              <a:cs typeface="Inter"/>
              <a:sym typeface="Inter"/>
            </a:endParaRPr>
          </a:p>
        </p:txBody>
      </p:sp>
      <p:sp>
        <p:nvSpPr>
          <p:cNvPr id="154" name="Google Shape;154;p37"/>
          <p:cNvSpPr txBox="1"/>
          <p:nvPr/>
        </p:nvSpPr>
        <p:spPr>
          <a:xfrm>
            <a:off x="411275" y="4904713"/>
            <a:ext cx="16554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Congress is to _______ laws.</a:t>
            </a:r>
            <a:endParaRPr sz="1100">
              <a:solidFill>
                <a:schemeClr val="dk1"/>
              </a:solidFill>
              <a:latin typeface="Inter"/>
              <a:ea typeface="Inter"/>
              <a:cs typeface="Inter"/>
              <a:sym typeface="Inter"/>
            </a:endParaRPr>
          </a:p>
        </p:txBody>
      </p:sp>
      <p:pic>
        <p:nvPicPr>
          <p:cNvPr id="155" name="Google Shape;155;p37" title="Context@2x transparent.png"/>
          <p:cNvPicPr preferRelativeResize="0"/>
          <p:nvPr/>
        </p:nvPicPr>
        <p:blipFill>
          <a:blip r:embed="rId4">
            <a:alphaModFix/>
          </a:blip>
          <a:stretch>
            <a:fillRect/>
          </a:stretch>
        </p:blipFill>
        <p:spPr>
          <a:xfrm>
            <a:off x="6020963" y="1422116"/>
            <a:ext cx="801800" cy="801800"/>
          </a:xfrm>
          <a:prstGeom prst="rect">
            <a:avLst/>
          </a:prstGeom>
          <a:noFill/>
          <a:ln>
            <a:noFill/>
          </a:ln>
        </p:spPr>
      </p:pic>
      <p:pic>
        <p:nvPicPr>
          <p:cNvPr id="156" name="Google Shape;156;p37"/>
          <p:cNvPicPr preferRelativeResize="0"/>
          <p:nvPr/>
        </p:nvPicPr>
        <p:blipFill>
          <a:blip r:embed="rId5">
            <a:alphaModFix/>
          </a:blip>
          <a:stretch>
            <a:fillRect/>
          </a:stretch>
        </p:blipFill>
        <p:spPr>
          <a:xfrm>
            <a:off x="216272" y="110272"/>
            <a:ext cx="1056536" cy="438114"/>
          </a:xfrm>
          <a:prstGeom prst="rect">
            <a:avLst/>
          </a:prstGeom>
          <a:noFill/>
          <a:ln>
            <a:noFill/>
          </a:ln>
        </p:spPr>
      </p:pic>
      <p:sp>
        <p:nvSpPr>
          <p:cNvPr id="157" name="Google Shape;157;p37"/>
          <p:cNvSpPr txBox="1"/>
          <p:nvPr/>
        </p:nvSpPr>
        <p:spPr>
          <a:xfrm>
            <a:off x="1740425" y="5765100"/>
            <a:ext cx="41715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II: The ________________ Branch (The President)</a:t>
            </a:r>
            <a:endParaRPr b="1" sz="1200">
              <a:solidFill>
                <a:schemeClr val="dk1"/>
              </a:solidFill>
              <a:latin typeface="Inter"/>
              <a:ea typeface="Inter"/>
              <a:cs typeface="Inter"/>
              <a:sym typeface="Inter"/>
            </a:endParaRPr>
          </a:p>
        </p:txBody>
      </p:sp>
      <p:pic>
        <p:nvPicPr>
          <p:cNvPr descr="Image result for the constitution" id="158" name="Google Shape;158;p37"/>
          <p:cNvPicPr preferRelativeResize="0"/>
          <p:nvPr/>
        </p:nvPicPr>
        <p:blipFill>
          <a:blip r:embed="rId6">
            <a:alphaModFix/>
          </a:blip>
          <a:stretch>
            <a:fillRect/>
          </a:stretch>
        </p:blipFill>
        <p:spPr>
          <a:xfrm>
            <a:off x="5711350" y="3896913"/>
            <a:ext cx="1421047" cy="801800"/>
          </a:xfrm>
          <a:prstGeom prst="rect">
            <a:avLst/>
          </a:prstGeom>
          <a:noFill/>
          <a:ln>
            <a:noFill/>
          </a:ln>
        </p:spPr>
      </p:pic>
      <p:sp>
        <p:nvSpPr>
          <p:cNvPr id="159" name="Google Shape;159;p37"/>
          <p:cNvSpPr txBox="1"/>
          <p:nvPr/>
        </p:nvSpPr>
        <p:spPr>
          <a:xfrm>
            <a:off x="1447413" y="2402525"/>
            <a:ext cx="56550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This introduction of the Constitution declares that the _________ of the government comes from the American people by beginning with the phrase, “We the ________.”</a:t>
            </a:r>
            <a:endParaRPr sz="1100">
              <a:solidFill>
                <a:schemeClr val="dk1"/>
              </a:solidFill>
              <a:latin typeface="Inter"/>
              <a:ea typeface="Inter"/>
              <a:cs typeface="Inter"/>
              <a:sym typeface="Inter"/>
            </a:endParaRPr>
          </a:p>
        </p:txBody>
      </p:sp>
      <p:sp>
        <p:nvSpPr>
          <p:cNvPr id="160" name="Google Shape;160;p37"/>
          <p:cNvSpPr txBox="1"/>
          <p:nvPr/>
        </p:nvSpPr>
        <p:spPr>
          <a:xfrm>
            <a:off x="1447413" y="2994000"/>
            <a:ext cx="56550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purpose of the Preamble is to establish __________ of the new government; goals such as to “form a more perfect union,” “establish ____________,” “promote the general welfare,” and others.</a:t>
            </a:r>
            <a:endParaRPr sz="1100">
              <a:solidFill>
                <a:schemeClr val="dk1"/>
              </a:solidFill>
              <a:latin typeface="Inter"/>
              <a:ea typeface="Inter"/>
              <a:cs typeface="Inter"/>
              <a:sym typeface="Inter"/>
            </a:endParaRPr>
          </a:p>
        </p:txBody>
      </p:sp>
      <p:sp>
        <p:nvSpPr>
          <p:cNvPr id="161" name="Google Shape;161;p37"/>
          <p:cNvSpPr txBox="1"/>
          <p:nvPr/>
        </p:nvSpPr>
        <p:spPr>
          <a:xfrm>
            <a:off x="2375313" y="3833425"/>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 The _______________ Branch</a:t>
            </a:r>
            <a:endParaRPr b="1" sz="1200">
              <a:solidFill>
                <a:schemeClr val="dk1"/>
              </a:solidFill>
              <a:latin typeface="Inter"/>
              <a:ea typeface="Inter"/>
              <a:cs typeface="Inter"/>
              <a:sym typeface="Inter"/>
            </a:endParaRPr>
          </a:p>
        </p:txBody>
      </p:sp>
      <p:sp>
        <p:nvSpPr>
          <p:cNvPr id="162" name="Google Shape;162;p37"/>
          <p:cNvSpPr txBox="1"/>
          <p:nvPr/>
        </p:nvSpPr>
        <p:spPr>
          <a:xfrm>
            <a:off x="2161525" y="4965313"/>
            <a:ext cx="4988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Congress has many powers, like deciding on how to spend tax money, declaring ______, granting _______________, and paying government debts.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3" name="Google Shape;163;p37"/>
          <p:cNvSpPr txBox="1"/>
          <p:nvPr/>
        </p:nvSpPr>
        <p:spPr>
          <a:xfrm>
            <a:off x="471000" y="6256175"/>
            <a:ext cx="2092500" cy="66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the president is to ______ out the laws passed by Congress.</a:t>
            </a:r>
            <a:endParaRPr sz="1100">
              <a:solidFill>
                <a:schemeClr val="dk1"/>
              </a:solidFill>
              <a:latin typeface="Inter"/>
              <a:ea typeface="Inter"/>
              <a:cs typeface="Inter"/>
              <a:sym typeface="Inter"/>
            </a:endParaRPr>
          </a:p>
        </p:txBody>
      </p:sp>
      <p:sp>
        <p:nvSpPr>
          <p:cNvPr id="164" name="Google Shape;164;p37"/>
          <p:cNvSpPr txBox="1"/>
          <p:nvPr/>
        </p:nvSpPr>
        <p:spPr>
          <a:xfrm>
            <a:off x="2687325" y="6256150"/>
            <a:ext cx="2287500" cy="66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Each president swears an _____ of office, where they promise to “defend the Constitution.”</a:t>
            </a:r>
            <a:endParaRPr sz="1100">
              <a:solidFill>
                <a:schemeClr val="dk1"/>
              </a:solidFill>
              <a:latin typeface="Inter"/>
              <a:ea typeface="Inter"/>
              <a:cs typeface="Inter"/>
              <a:sym typeface="Inter"/>
            </a:endParaRPr>
          </a:p>
        </p:txBody>
      </p:sp>
      <p:sp>
        <p:nvSpPr>
          <p:cNvPr id="165" name="Google Shape;165;p37"/>
          <p:cNvSpPr txBox="1"/>
          <p:nvPr/>
        </p:nvSpPr>
        <p:spPr>
          <a:xfrm>
            <a:off x="2461825" y="7966400"/>
            <a:ext cx="2718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III: The ___________ Branch </a:t>
            </a:r>
            <a:endParaRPr b="1" sz="1200">
              <a:solidFill>
                <a:schemeClr val="dk1"/>
              </a:solidFill>
              <a:latin typeface="Inter"/>
              <a:ea typeface="Inter"/>
              <a:cs typeface="Inter"/>
              <a:sym typeface="Inter"/>
            </a:endParaRPr>
          </a:p>
        </p:txBody>
      </p:sp>
      <p:sp>
        <p:nvSpPr>
          <p:cNvPr id="166" name="Google Shape;166;p37"/>
          <p:cNvSpPr txBox="1"/>
          <p:nvPr/>
        </p:nvSpPr>
        <p:spPr>
          <a:xfrm>
            <a:off x="936325" y="8491425"/>
            <a:ext cx="1475700" cy="84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the Judicial Branch is to _________ the laws.</a:t>
            </a:r>
            <a:endParaRPr sz="1100">
              <a:solidFill>
                <a:schemeClr val="dk1"/>
              </a:solidFill>
              <a:latin typeface="Inter"/>
              <a:ea typeface="Inter"/>
              <a:cs typeface="Inter"/>
              <a:sym typeface="Inter"/>
            </a:endParaRPr>
          </a:p>
        </p:txBody>
      </p:sp>
      <p:sp>
        <p:nvSpPr>
          <p:cNvPr id="167" name="Google Shape;167;p37"/>
          <p:cNvSpPr txBox="1"/>
          <p:nvPr/>
        </p:nvSpPr>
        <p:spPr>
          <a:xfrm>
            <a:off x="2686125" y="8501025"/>
            <a:ext cx="2718000" cy="84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Supreme Court has the final authority on the constitutionality of _______ in the United States; this is the power of ____________ review.</a:t>
            </a:r>
            <a:endParaRPr sz="1100">
              <a:solidFill>
                <a:schemeClr val="dk1"/>
              </a:solidFill>
              <a:latin typeface="Inter"/>
              <a:ea typeface="Inter"/>
              <a:cs typeface="Inter"/>
              <a:sym typeface="Inter"/>
            </a:endParaRPr>
          </a:p>
        </p:txBody>
      </p:sp>
      <p:sp>
        <p:nvSpPr>
          <p:cNvPr id="168" name="Google Shape;168;p37"/>
          <p:cNvSpPr txBox="1"/>
          <p:nvPr/>
        </p:nvSpPr>
        <p:spPr>
          <a:xfrm>
            <a:off x="5541375" y="7966400"/>
            <a:ext cx="1655400" cy="13815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 The remaining ______ Articles of the Constitution guide how it affects the __________ and how it should be applied to the country.</a:t>
            </a:r>
            <a:endParaRPr sz="1100">
              <a:solidFill>
                <a:schemeClr val="dk1"/>
              </a:solidFill>
              <a:latin typeface="Inter"/>
              <a:ea typeface="Inter"/>
              <a:cs typeface="Inter"/>
              <a:sym typeface="Inter"/>
            </a:endParaRPr>
          </a:p>
        </p:txBody>
      </p:sp>
      <p:sp>
        <p:nvSpPr>
          <p:cNvPr id="169" name="Google Shape;169;p37"/>
          <p:cNvSpPr/>
          <p:nvPr/>
        </p:nvSpPr>
        <p:spPr>
          <a:xfrm>
            <a:off x="368250" y="3807325"/>
            <a:ext cx="1655400" cy="10128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Senators serve ___ year terms and Representatives serve ___ year terms.</a:t>
            </a:r>
            <a:endParaRPr sz="1000">
              <a:latin typeface="Inter"/>
              <a:ea typeface="Inter"/>
              <a:cs typeface="Inter"/>
              <a:sym typeface="Inter"/>
            </a:endParaRPr>
          </a:p>
        </p:txBody>
      </p:sp>
      <p:sp>
        <p:nvSpPr>
          <p:cNvPr id="170" name="Google Shape;170;p37"/>
          <p:cNvSpPr/>
          <p:nvPr/>
        </p:nvSpPr>
        <p:spPr>
          <a:xfrm>
            <a:off x="5179075" y="6256175"/>
            <a:ext cx="1655400" cy="6609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The President serves a ___ year term and can run for reelection.</a:t>
            </a:r>
            <a:endParaRPr sz="1000">
              <a:latin typeface="Inter"/>
              <a:ea typeface="Inter"/>
              <a:cs typeface="Inter"/>
              <a:sym typeface="Inter"/>
            </a:endParaRPr>
          </a:p>
        </p:txBody>
      </p:sp>
      <p:sp>
        <p:nvSpPr>
          <p:cNvPr id="171" name="Google Shape;171;p37"/>
          <p:cNvSpPr/>
          <p:nvPr/>
        </p:nvSpPr>
        <p:spPr>
          <a:xfrm>
            <a:off x="469050" y="7816575"/>
            <a:ext cx="1839900" cy="5757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Supreme Court Justices serve on the Court for ____.</a:t>
            </a:r>
            <a:endParaRPr sz="1000">
              <a:latin typeface="Inter"/>
              <a:ea typeface="Inter"/>
              <a:cs typeface="Inter"/>
              <a:sym typeface="Inter"/>
            </a:endParaRPr>
          </a:p>
        </p:txBody>
      </p:sp>
      <p:cxnSp>
        <p:nvCxnSpPr>
          <p:cNvPr id="172" name="Google Shape;172;p37"/>
          <p:cNvCxnSpPr>
            <a:stCxn id="148" idx="3"/>
            <a:endCxn id="160" idx="1"/>
          </p:cNvCxnSpPr>
          <p:nvPr/>
        </p:nvCxnSpPr>
        <p:spPr>
          <a:xfrm>
            <a:off x="1335300" y="2943900"/>
            <a:ext cx="112200" cy="398700"/>
          </a:xfrm>
          <a:prstGeom prst="straightConnector1">
            <a:avLst/>
          </a:prstGeom>
          <a:noFill/>
          <a:ln cap="flat" cmpd="sng" w="9525">
            <a:solidFill>
              <a:srgbClr val="000000"/>
            </a:solidFill>
            <a:prstDash val="solid"/>
            <a:round/>
            <a:headEnd len="med" w="med" type="none"/>
            <a:tailEnd len="med" w="med" type="triangle"/>
          </a:ln>
        </p:spPr>
      </p:cxnSp>
      <p:cxnSp>
        <p:nvCxnSpPr>
          <p:cNvPr id="173" name="Google Shape;173;p37"/>
          <p:cNvCxnSpPr>
            <a:endCxn id="159" idx="1"/>
          </p:cNvCxnSpPr>
          <p:nvPr/>
        </p:nvCxnSpPr>
        <p:spPr>
          <a:xfrm flipH="1" rot="10800000">
            <a:off x="1335213" y="2665175"/>
            <a:ext cx="112200" cy="328800"/>
          </a:xfrm>
          <a:prstGeom prst="straightConnector1">
            <a:avLst/>
          </a:prstGeom>
          <a:noFill/>
          <a:ln cap="flat" cmpd="sng" w="9525">
            <a:solidFill>
              <a:srgbClr val="000000"/>
            </a:solidFill>
            <a:prstDash val="solid"/>
            <a:round/>
            <a:headEnd len="med" w="med" type="none"/>
            <a:tailEnd len="med" w="med" type="triangl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pic>
        <p:nvPicPr>
          <p:cNvPr id="178" name="Google Shape;17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38"/>
          <p:cNvSpPr txBox="1"/>
          <p:nvPr/>
        </p:nvSpPr>
        <p:spPr>
          <a:xfrm>
            <a:off x="2757050" y="2292922"/>
            <a:ext cx="4479000" cy="1530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b="1" sz="1500">
              <a:solidFill>
                <a:schemeClr val="dk1"/>
              </a:solidFill>
              <a:latin typeface="Plus Jakarta Sans"/>
              <a:ea typeface="Plus Jakarta Sans"/>
              <a:cs typeface="Plus Jakarta Sans"/>
              <a:sym typeface="Plus Jakarta Sans"/>
            </a:endParaRPr>
          </a:p>
        </p:txBody>
      </p:sp>
      <p:sp>
        <p:nvSpPr>
          <p:cNvPr id="180" name="Google Shape;180;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Comparison</a:t>
            </a:r>
            <a:endParaRPr sz="1500">
              <a:solidFill>
                <a:srgbClr val="000000"/>
              </a:solidFill>
              <a:latin typeface="Plus Jakarta Sans Medium"/>
              <a:ea typeface="Plus Jakarta Sans Medium"/>
              <a:cs typeface="Plus Jakarta Sans Medium"/>
              <a:sym typeface="Plus Jakarta Sans Medium"/>
            </a:endParaRPr>
          </a:p>
        </p:txBody>
      </p:sp>
      <p:pic>
        <p:nvPicPr>
          <p:cNvPr id="181" name="Google Shape;181;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2" name="Google Shape;182;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4" name="Google Shape;184;p38"/>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This formative assessment contains two short answer questions. Well-written short answers should contain 2-3 sentences and have evidence to support their reasoning.</a:t>
            </a:r>
            <a:endParaRPr sz="1500">
              <a:solidFill>
                <a:schemeClr val="dk1"/>
              </a:solidFill>
              <a:latin typeface="Inter"/>
              <a:ea typeface="Inter"/>
              <a:cs typeface="Inter"/>
              <a:sym typeface="Inter"/>
            </a:endParaRPr>
          </a:p>
        </p:txBody>
      </p:sp>
      <p:pic>
        <p:nvPicPr>
          <p:cNvPr id="185" name="Google Shape;185;p38"/>
          <p:cNvPicPr preferRelativeResize="0"/>
          <p:nvPr/>
        </p:nvPicPr>
        <p:blipFill>
          <a:blip r:embed="rId5">
            <a:alphaModFix/>
          </a:blip>
          <a:stretch>
            <a:fillRect/>
          </a:stretch>
        </p:blipFill>
        <p:spPr>
          <a:xfrm>
            <a:off x="536450" y="2079952"/>
            <a:ext cx="1955925" cy="195594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graphicFrame>
        <p:nvGraphicFramePr>
          <p:cNvPr id="190" name="Google Shape;190;p39"/>
          <p:cNvGraphicFramePr/>
          <p:nvPr/>
        </p:nvGraphicFramePr>
        <p:xfrm>
          <a:off x="536444" y="833150"/>
          <a:ext cx="3000000" cy="3000000"/>
        </p:xfrm>
        <a:graphic>
          <a:graphicData uri="http://schemas.openxmlformats.org/drawingml/2006/table">
            <a:tbl>
              <a:tblPr>
                <a:noFill/>
                <a:tableStyleId>{DBEE1AA8-0FD4-49AD-9737-F8EA8D9219B4}</a:tableStyleId>
              </a:tblPr>
              <a:tblGrid>
                <a:gridCol w="3349750"/>
                <a:gridCol w="3349750"/>
              </a:tblGrid>
              <a:tr h="399275">
                <a:tc>
                  <a:txBody>
                    <a:bodyPr/>
                    <a:lstStyle/>
                    <a:p>
                      <a:pPr indent="0" lvl="0" marL="0" marR="0" rtl="0" algn="l">
                        <a:spcBef>
                          <a:spcPts val="0"/>
                        </a:spcBef>
                        <a:spcAft>
                          <a:spcPts val="0"/>
                        </a:spcAft>
                        <a:buClr>
                          <a:schemeClr val="dk1"/>
                        </a:buClr>
                        <a:buSzPts val="1200"/>
                        <a:buFont typeface="Arial"/>
                        <a:buNone/>
                      </a:pPr>
                      <a:r>
                        <a:rPr lang="en" sz="1300">
                          <a:solidFill>
                            <a:schemeClr val="dk1"/>
                          </a:solidFill>
                          <a:latin typeface="Halant"/>
                          <a:ea typeface="Halant"/>
                          <a:cs typeface="Halant"/>
                          <a:sym typeface="Halant"/>
                        </a:rPr>
                        <a:t>Source: Charles de Montesquieu, </a:t>
                      </a:r>
                      <a:r>
                        <a:rPr i="1" lang="en" sz="1300">
                          <a:solidFill>
                            <a:schemeClr val="dk1"/>
                          </a:solidFill>
                          <a:latin typeface="Halant"/>
                          <a:ea typeface="Halant"/>
                          <a:cs typeface="Halant"/>
                          <a:sym typeface="Halant"/>
                        </a:rPr>
                        <a:t>The Spirit of the Laws</a:t>
                      </a:r>
                      <a:r>
                        <a:rPr lang="en" sz="1300">
                          <a:solidFill>
                            <a:schemeClr val="dk1"/>
                          </a:solidFill>
                          <a:latin typeface="Halant"/>
                          <a:ea typeface="Halant"/>
                          <a:cs typeface="Halant"/>
                          <a:sym typeface="Halant"/>
                        </a:rPr>
                        <a:t>, 1748.</a:t>
                      </a:r>
                      <a:endParaRPr sz="1300">
                        <a:solidFill>
                          <a:schemeClr val="dk1"/>
                        </a:solidFill>
                        <a:latin typeface="Halant"/>
                        <a:ea typeface="Halant"/>
                        <a:cs typeface="Halant"/>
                        <a:sym typeface="Halant"/>
                      </a:endParaRPr>
                    </a:p>
                    <a:p>
                      <a:pPr indent="0" lvl="0" marL="0" marR="0" rtl="0" algn="l">
                        <a:spcBef>
                          <a:spcPts val="0"/>
                        </a:spcBef>
                        <a:spcAft>
                          <a:spcPts val="0"/>
                        </a:spcAft>
                        <a:buClr>
                          <a:schemeClr val="dk1"/>
                        </a:buClr>
                        <a:buSzPts val="1200"/>
                        <a:buFont typeface="Arial"/>
                        <a:buNone/>
                      </a:pPr>
                      <a:r>
                        <a:t/>
                      </a:r>
                      <a:endParaRPr sz="1300">
                        <a:solidFill>
                          <a:schemeClr val="dk1"/>
                        </a:solidFill>
                        <a:latin typeface="Halant"/>
                        <a:ea typeface="Halant"/>
                        <a:cs typeface="Halant"/>
                        <a:sym typeface="Halant"/>
                      </a:endParaRPr>
                    </a:p>
                    <a:p>
                      <a:pPr indent="0" lvl="0" marL="0" marR="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Note: Montesquieu was a French Enlightenment philosopher whose writings influenced the framers of the U.S. Constitution.</a:t>
                      </a:r>
                      <a:endParaRPr sz="1100">
                        <a:solidFill>
                          <a:schemeClr val="dk1"/>
                        </a:solidFill>
                        <a:latin typeface="Inter"/>
                        <a:ea typeface="Inter"/>
                        <a:cs typeface="Inter"/>
                        <a:sym typeface="Inter"/>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The U.S. Constitution, Articles I, II, III, 1787.</a:t>
                      </a:r>
                      <a:endParaRPr sz="1300">
                        <a:solidFill>
                          <a:schemeClr val="dk1"/>
                        </a:solidFill>
                        <a:latin typeface="Halant"/>
                        <a:ea typeface="Halant"/>
                        <a:cs typeface="Halant"/>
                        <a:sym typeface="Halant"/>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4046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every government there are three sorts of power; the legislative; the executive, in respect to things dependent on the law of nations; and the executive, in regard to things that depend on the civil law.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virtue of the first, the prince or magistrate enacts temporary or perpetual laws, and amends... those that have been already enacted. By the second, he makes peace or war, sends or receives embassies; establishes the public security, and provides against invasions. By the third, he punishes criminals, or determines the disputes that arise between individuals. The latter we shall call the judiciary power, and the other simply the executive power of the state.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the legislative and executive powers are united in the same person, or in the same body of magistrates, there can be no liberty; because apprehensions may arise, lest the same monarch or senate should enact tyrannical laws, to execute them in a tyrannical manner.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Again, there is no liberty, if the power of judging be not separated from the legislative and executive powers. Were it joined with the legislative, the life and liberty of the subject would be exposed to arbitrary control, for the judge would then be the legislator. Were it joined to the executive power, the judge might behave with all the violence of an oppressor. </a:t>
                      </a:r>
                      <a:endParaRPr sz="1200">
                        <a:solidFill>
                          <a:schemeClr val="dk1"/>
                        </a:solidFill>
                        <a:latin typeface="Inter"/>
                        <a:ea typeface="Inter"/>
                        <a:cs typeface="Inter"/>
                        <a:sym typeface="Inter"/>
                      </a:endParaRPr>
                    </a:p>
                  </a:txBody>
                  <a:tcPr marT="95800" marB="95800" marR="97175" marL="97175">
                    <a:lnL cap="flat" cmpd="sng" w="12700">
                      <a:solidFill>
                        <a:srgbClr val="FFFFFF"/>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 Section 1 and 7</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legislative powers herein granted shall be vested in a Congress of the United States, which shall consist of a Senate and House of Representatives… Every bill which shall have passed the House of Representatives and the Senate, shall, before it become a law, be presented to the President of the United States; if he approve he shall sign it, but if not he shall return it, with his objections to that House in which it shall have originated, who shall… proceed to reconsider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II, Sections 1 and 3</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executive power shall be vested in a President of the United States of America… he shall take care that the laws be faithfully executed…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III, Section 1 and 2</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judicial power of the United States, shall be vested in one Supreme Court, and in such inferior courts as the Congress may from time to time ordain and establish… The judicial power shall extend to all cases, in law and equity, arising under this Constitution, the laws of the United States, and treaties made, or which shall be made, under their authority.</a:t>
                      </a:r>
                      <a:endParaRPr sz="1200">
                        <a:solidFill>
                          <a:schemeClr val="dk1"/>
                        </a:solidFill>
                        <a:latin typeface="Inter"/>
                        <a:ea typeface="Inter"/>
                        <a:cs typeface="Inter"/>
                        <a:sym typeface="Inter"/>
                      </a:endParaRPr>
                    </a:p>
                  </a:txBody>
                  <a:tcPr marT="95800" marB="95800" marR="97175" marL="97175">
                    <a:lnL cap="flat" cmpd="sng" w="12700">
                      <a:solidFill>
                        <a:srgbClr val="B7B7B7"/>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
        <p:nvSpPr>
          <p:cNvPr id="191" name="Google Shape;191;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192" name="Google Shape;192;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3" name="Google Shape;193;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4" name="Google Shape;194;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sp>
        <p:nvSpPr>
          <p:cNvPr id="199" name="Google Shape;199;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200" name="Google Shape;20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1" name="Google Shape;20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3" name="Google Shape;203;p40"/>
          <p:cNvSpPr txBox="1"/>
          <p:nvPr/>
        </p:nvSpPr>
        <p:spPr>
          <a:xfrm>
            <a:off x="457200" y="936700"/>
            <a:ext cx="6858000" cy="7627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342900" lvl="0" marL="482600" rtl="0" algn="l">
              <a:spcBef>
                <a:spcPts val="0"/>
              </a:spcBef>
              <a:spcAft>
                <a:spcPts val="0"/>
              </a:spcAft>
              <a:buClr>
                <a:schemeClr val="dk1"/>
              </a:buClr>
              <a:buSzPts val="1600"/>
              <a:buFont typeface="Work Sans"/>
              <a:buAutoNum type="arabicPeriod"/>
            </a:pPr>
            <a:r>
              <a:rPr lang="en" sz="1500">
                <a:solidFill>
                  <a:schemeClr val="dk1"/>
                </a:solidFill>
                <a:latin typeface="Inter"/>
                <a:ea typeface="Inter"/>
                <a:cs typeface="Inter"/>
                <a:sym typeface="Inter"/>
              </a:rPr>
              <a:t>What is at least one similarity between Montesquieu’s description and the Constitution’s implementation of the branches of government?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How did Montesquieu’s description and the Constitution’s implementation of the branches of government differ? Cite Evidence.</a:t>
            </a:r>
            <a:endParaRPr sz="1500">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Evaluating Evidence</a:t>
            </a:r>
            <a:endParaRPr>
              <a:solidFill>
                <a:schemeClr val="dk1"/>
              </a:solidFill>
              <a:latin typeface="Plus Jakarta Sans Medium"/>
              <a:ea typeface="Plus Jakarta Sans Medium"/>
              <a:cs typeface="Plus Jakarta Sans Medium"/>
              <a:sym typeface="Plus Jakarta Sans Medium"/>
            </a:endParaRPr>
          </a:p>
          <a:p>
            <a:pPr indent="0" lvl="0" marL="0" rtl="0" algn="l">
              <a:spcBef>
                <a:spcPts val="0"/>
              </a:spcBef>
              <a:spcAft>
                <a:spcPts val="0"/>
              </a:spcAft>
              <a:buNone/>
            </a:pPr>
            <a:r>
              <a:t/>
            </a:r>
            <a:endParaRPr sz="1700">
              <a:solidFill>
                <a:schemeClr val="dk1"/>
              </a:solidFill>
              <a:latin typeface="Halant"/>
              <a:ea typeface="Halant"/>
              <a:cs typeface="Halant"/>
              <a:sym typeface="Halant"/>
            </a:endParaRPr>
          </a:p>
        </p:txBody>
      </p:sp>
      <p:sp>
        <p:nvSpPr>
          <p:cNvPr id="209" name="Google Shape;209;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0" name="Google Shape;210;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1" name="Google Shape;21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2" name="Google Shape;212;p41"/>
          <p:cNvSpPr txBox="1"/>
          <p:nvPr/>
        </p:nvSpPr>
        <p:spPr>
          <a:xfrm>
            <a:off x="1598575" y="1178938"/>
            <a:ext cx="5704800" cy="7749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rgbClr val="FFFFFF"/>
                </a:highlight>
                <a:latin typeface="Plus Jakarta Sans"/>
                <a:ea typeface="Plus Jakarta Sans"/>
                <a:cs typeface="Plus Jakarta Sans"/>
                <a:sym typeface="Plus Jakarta Sans"/>
              </a:rPr>
              <a:t> Red the claim presented.  Find two quotes from the text that support the claim. </a:t>
            </a:r>
            <a:r>
              <a:rPr lang="en" sz="1050">
                <a:solidFill>
                  <a:schemeClr val="dk1"/>
                </a:solidFill>
                <a:highlight>
                  <a:srgbClr val="FFFFFF"/>
                </a:highlight>
                <a:latin typeface="Plus Jakarta Sans"/>
                <a:ea typeface="Plus Jakarta Sans"/>
                <a:cs typeface="Plus Jakarta Sans"/>
                <a:sym typeface="Plus Jakarta Sans"/>
              </a:rPr>
              <a:t>Explain how the quotes support the claim.</a:t>
            </a:r>
            <a:r>
              <a:rPr lang="en" sz="1050">
                <a:solidFill>
                  <a:schemeClr val="dk1"/>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solidFill>
                <a:schemeClr val="dk1"/>
              </a:solidFill>
              <a:latin typeface="Plus Jakarta Sans"/>
              <a:ea typeface="Plus Jakarta Sans"/>
              <a:cs typeface="Plus Jakarta Sans"/>
              <a:sym typeface="Plus Jakarta Sans"/>
            </a:endParaRPr>
          </a:p>
        </p:txBody>
      </p:sp>
      <p:sp>
        <p:nvSpPr>
          <p:cNvPr id="213" name="Google Shape;213;p41"/>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Montesquieu’s influence on the Constitution</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14" name="Google Shape;214;p41"/>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“Separating the powers of government is critical for its success.”</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215" name="Google Shape;215;p41"/>
          <p:cNvPicPr preferRelativeResize="0"/>
          <p:nvPr/>
        </p:nvPicPr>
        <p:blipFill>
          <a:blip r:embed="rId4">
            <a:alphaModFix/>
          </a:blip>
          <a:stretch>
            <a:fillRect/>
          </a:stretch>
        </p:blipFill>
        <p:spPr>
          <a:xfrm>
            <a:off x="469050" y="1090738"/>
            <a:ext cx="951300" cy="951300"/>
          </a:xfrm>
          <a:prstGeom prst="rect">
            <a:avLst/>
          </a:prstGeom>
          <a:noFill/>
          <a:ln>
            <a:noFill/>
          </a:ln>
        </p:spPr>
      </p:pic>
      <p:graphicFrame>
        <p:nvGraphicFramePr>
          <p:cNvPr id="216" name="Google Shape;216;p41"/>
          <p:cNvGraphicFramePr/>
          <p:nvPr/>
        </p:nvGraphicFramePr>
        <p:xfrm>
          <a:off x="469250" y="4116400"/>
          <a:ext cx="3000000" cy="3000000"/>
        </p:xfrm>
        <a:graphic>
          <a:graphicData uri="http://schemas.openxmlformats.org/drawingml/2006/table">
            <a:tbl>
              <a:tblPr>
                <a:noFill/>
                <a:tableStyleId>{954925FF-7D34-4518-AFFD-7D5E19C637D9}</a:tableStyleId>
              </a:tblPr>
              <a:tblGrid>
                <a:gridCol w="3417150"/>
                <a:gridCol w="3417150"/>
              </a:tblGrid>
              <a:tr h="473275">
                <a:tc>
                  <a:txBody>
                    <a:bodyPr/>
                    <a:lstStyle/>
                    <a:p>
                      <a:pPr indent="0" lvl="0" marL="0" rtl="0" algn="ctr">
                        <a:spcBef>
                          <a:spcPts val="0"/>
                        </a:spcBef>
                        <a:spcAft>
                          <a:spcPts val="0"/>
                        </a:spcAft>
                        <a:buNone/>
                      </a:pPr>
                      <a:r>
                        <a:rPr lang="en">
                          <a:latin typeface="Inter"/>
                          <a:ea typeface="Inter"/>
                          <a:cs typeface="Inter"/>
                          <a:sym typeface="Inter"/>
                        </a:rPr>
                        <a:t>Quote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Quote 2 to Support Claim</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217" name="Google Shape;217;p41"/>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8" name="Google Shape;218;p41"/>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219" name="Google Shape;219;p41"/>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